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2813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4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48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90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95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18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630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303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13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97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5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923FF-B0E3-42E1-9314-B8DE967D670F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400C4-A5E2-429D-84DB-DC4225E9E0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35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857" y="0"/>
            <a:ext cx="6856285" cy="1219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salsa verde... green vegetables in the fading evening light">
            <a:extLst>
              <a:ext uri="{FF2B5EF4-FFF2-40B4-BE49-F238E27FC236}">
                <a16:creationId xmlns:a16="http://schemas.microsoft.com/office/drawing/2014/main" id="{8DC987DF-8809-4E99-A7EF-6238F28A1C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6" r="28518"/>
          <a:stretch/>
        </p:blipFill>
        <p:spPr bwMode="auto">
          <a:xfrm flipH="1">
            <a:off x="0" y="8016418"/>
            <a:ext cx="2271063" cy="40367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reen vegetable smoothie with parsley celery and mint">
            <a:extLst>
              <a:ext uri="{FF2B5EF4-FFF2-40B4-BE49-F238E27FC236}">
                <a16:creationId xmlns:a16="http://schemas.microsoft.com/office/drawing/2014/main" id="{F22246F7-BE94-42ED-9A8D-6D6CD1AEB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276" y="3308136"/>
            <a:ext cx="3101866" cy="206791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2F2C34-6AA0-49D8-9D4C-B288CF8D2D71}"/>
              </a:ext>
            </a:extLst>
          </p:cNvPr>
          <p:cNvSpPr txBox="1"/>
          <p:nvPr/>
        </p:nvSpPr>
        <p:spPr>
          <a:xfrm>
            <a:off x="220717" y="189186"/>
            <a:ext cx="6353504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Sources of calcium in the diet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6DB5FD-68E1-4490-A736-25901D8E3E10}"/>
              </a:ext>
            </a:extLst>
          </p:cNvPr>
          <p:cNvSpPr txBox="1"/>
          <p:nvPr/>
        </p:nvSpPr>
        <p:spPr>
          <a:xfrm>
            <a:off x="110356" y="788276"/>
            <a:ext cx="6353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Why is calcium an important part of our diet?</a:t>
            </a:r>
          </a:p>
          <a:p>
            <a:pPr algn="just"/>
            <a:r>
              <a:rPr lang="en-GB" dirty="0"/>
              <a:t>Calcium (Ca</a:t>
            </a:r>
            <a:r>
              <a:rPr lang="en-GB" baseline="30000" dirty="0"/>
              <a:t>+</a:t>
            </a:r>
            <a:r>
              <a:rPr lang="en-GB" dirty="0"/>
              <a:t>) is important to keep our </a:t>
            </a:r>
            <a:r>
              <a:rPr lang="en-GB" b="1" dirty="0"/>
              <a:t>bones</a:t>
            </a:r>
            <a:r>
              <a:rPr lang="en-GB" dirty="0"/>
              <a:t> healthy, help our </a:t>
            </a:r>
            <a:r>
              <a:rPr lang="en-GB" b="1" dirty="0"/>
              <a:t>muscles</a:t>
            </a:r>
            <a:r>
              <a:rPr lang="en-GB" dirty="0"/>
              <a:t> function (including the heart muscle) and make sure our </a:t>
            </a:r>
            <a:r>
              <a:rPr lang="en-GB" b="1" dirty="0"/>
              <a:t>blood</a:t>
            </a:r>
            <a:r>
              <a:rPr lang="en-GB" dirty="0"/>
              <a:t> can clot normally.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693AA6-44C7-4961-8C1B-87CD6F75613B}"/>
              </a:ext>
            </a:extLst>
          </p:cNvPr>
          <p:cNvSpPr txBox="1"/>
          <p:nvPr/>
        </p:nvSpPr>
        <p:spPr>
          <a:xfrm>
            <a:off x="126121" y="2065277"/>
            <a:ext cx="6463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/>
              <a:t>What are the main types of sources of calcium in our diet?</a:t>
            </a:r>
          </a:p>
          <a:p>
            <a:pPr algn="just"/>
            <a:r>
              <a:rPr lang="en-GB" dirty="0"/>
              <a:t>There are animal-derived and non-animal derived (plant-based) choices when it comes to foods rich in calcium.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2F8A89-6B94-4E4C-9CF2-4C74E8C1BCE2}"/>
              </a:ext>
            </a:extLst>
          </p:cNvPr>
          <p:cNvSpPr txBox="1"/>
          <p:nvPr/>
        </p:nvSpPr>
        <p:spPr>
          <a:xfrm>
            <a:off x="110355" y="3168869"/>
            <a:ext cx="38152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Animal-derived sources of calcium: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Milk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Cheese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Yoghurt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Small fish where you eat the bones</a:t>
            </a:r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1A1596-1F0F-47D4-9885-E458862D226F}"/>
              </a:ext>
            </a:extLst>
          </p:cNvPr>
          <p:cNvSpPr txBox="1"/>
          <p:nvPr/>
        </p:nvSpPr>
        <p:spPr>
          <a:xfrm>
            <a:off x="0" y="5423339"/>
            <a:ext cx="6857999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Non animal-derived sources of calcium: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Kale, cavolo </a:t>
            </a:r>
            <a:r>
              <a:rPr lang="en-GB" dirty="0" err="1"/>
              <a:t>nero</a:t>
            </a:r>
            <a:r>
              <a:rPr lang="en-GB" dirty="0"/>
              <a:t>, </a:t>
            </a:r>
            <a:r>
              <a:rPr lang="en-GB" dirty="0" err="1"/>
              <a:t>pak</a:t>
            </a:r>
            <a:r>
              <a:rPr lang="en-GB" dirty="0"/>
              <a:t> choi, broccoli, rocket, </a:t>
            </a:r>
            <a:r>
              <a:rPr lang="en-GB" dirty="0" err="1"/>
              <a:t>brussel</a:t>
            </a:r>
            <a:r>
              <a:rPr lang="en-GB" dirty="0"/>
              <a:t> sprouts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Fortified plant-based drinks &amp; yoghurts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Fortified cereals (be mindful of sugar!)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Calcium-set tofu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Legumes/ beans</a:t>
            </a:r>
          </a:p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C91CFF-3898-4B3A-9B9F-A03B8C214930}"/>
              </a:ext>
            </a:extLst>
          </p:cNvPr>
          <p:cNvSpPr txBox="1"/>
          <p:nvPr/>
        </p:nvSpPr>
        <p:spPr>
          <a:xfrm>
            <a:off x="2758966" y="7267901"/>
            <a:ext cx="3815255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Chia seeds, sesame seeds, almonds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Dried figs</a:t>
            </a:r>
          </a:p>
          <a:p>
            <a:pPr marL="285750" indent="-285750">
              <a:lnSpc>
                <a:spcPct val="150000"/>
              </a:lnSpc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</a:pPr>
            <a:r>
              <a:rPr lang="en-GB" dirty="0"/>
              <a:t>Parsley, sage, rosemary, thyme</a:t>
            </a:r>
          </a:p>
        </p:txBody>
      </p: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35196666-B7AE-455E-BE66-5BF778213E5D}"/>
              </a:ext>
            </a:extLst>
          </p:cNvPr>
          <p:cNvSpPr/>
          <p:nvPr/>
        </p:nvSpPr>
        <p:spPr>
          <a:xfrm>
            <a:off x="2948152" y="8749862"/>
            <a:ext cx="3641831" cy="2653862"/>
          </a:xfrm>
          <a:prstGeom prst="cloudCallout">
            <a:avLst>
              <a:gd name="adj1" fmla="val -52434"/>
              <a:gd name="adj2" fmla="val 64282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5D2889-091A-42F7-BFB2-39998DE65486}"/>
              </a:ext>
            </a:extLst>
          </p:cNvPr>
          <p:cNvSpPr txBox="1"/>
          <p:nvPr/>
        </p:nvSpPr>
        <p:spPr>
          <a:xfrm>
            <a:off x="3192511" y="9249560"/>
            <a:ext cx="30348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Beware of Calcium thieves!!</a:t>
            </a:r>
          </a:p>
          <a:p>
            <a:pPr algn="ctr"/>
            <a:r>
              <a:rPr lang="en-GB" dirty="0"/>
              <a:t>Alcohol, coffee, fizzy drinks, antacids, stress, high intake of salt &amp; sugar can negatively affect how much calcium you absorb</a:t>
            </a:r>
          </a:p>
        </p:txBody>
      </p:sp>
      <p:sp>
        <p:nvSpPr>
          <p:cNvPr id="19" name="Footer Placeholder 1">
            <a:extLst>
              <a:ext uri="{FF2B5EF4-FFF2-40B4-BE49-F238E27FC236}">
                <a16:creationId xmlns:a16="http://schemas.microsoft.com/office/drawing/2014/main" id="{3967C95D-47C3-4B9F-8BAB-2DC2A762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5910" y="11720752"/>
            <a:ext cx="2955966" cy="649111"/>
          </a:xfrm>
        </p:spPr>
        <p:txBody>
          <a:bodyPr/>
          <a:lstStyle/>
          <a:p>
            <a:pPr algn="r"/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Developed by Dr A. Marka, MRCGP, Dip BSLM/IBLM</a:t>
            </a:r>
            <a:endParaRPr lang="en-GB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D3BE60-FC60-4D0E-927D-AD62A525BE25}"/>
              </a:ext>
            </a:extLst>
          </p:cNvPr>
          <p:cNvSpPr txBox="1"/>
          <p:nvPr/>
        </p:nvSpPr>
        <p:spPr>
          <a:xfrm>
            <a:off x="5420027" y="5251401"/>
            <a:ext cx="15381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bg1">
                    <a:lumMod val="75000"/>
                  </a:schemeClr>
                </a:solidFill>
              </a:rPr>
              <a:t>Image by </a:t>
            </a:r>
            <a:r>
              <a:rPr lang="en-GB" sz="800" dirty="0" err="1">
                <a:solidFill>
                  <a:schemeClr val="bg1">
                    <a:lumMod val="75000"/>
                  </a:schemeClr>
                </a:solidFill>
              </a:rPr>
              <a:t>easyhealthysmoothie</a:t>
            </a:r>
            <a:endParaRPr lang="en-GB" sz="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874BE33-3202-4FCD-B086-3E35CEC686B9}"/>
              </a:ext>
            </a:extLst>
          </p:cNvPr>
          <p:cNvSpPr txBox="1"/>
          <p:nvPr/>
        </p:nvSpPr>
        <p:spPr>
          <a:xfrm>
            <a:off x="1399663" y="11922034"/>
            <a:ext cx="9036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bg1">
                    <a:lumMod val="75000"/>
                  </a:schemeClr>
                </a:solidFill>
              </a:rPr>
              <a:t>Image by lorises</a:t>
            </a:r>
          </a:p>
        </p:txBody>
      </p:sp>
    </p:spTree>
    <p:extLst>
      <p:ext uri="{BB962C8B-B14F-4D97-AF65-F5344CB8AC3E}">
        <p14:creationId xmlns:p14="http://schemas.microsoft.com/office/powerpoint/2010/main" val="668963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E906D854601944BCBD588A32A1008F" ma:contentTypeVersion="4" ma:contentTypeDescription="Create a new document." ma:contentTypeScope="" ma:versionID="b544fc322537d2317af6aed5ab29135e">
  <xsd:schema xmlns:xsd="http://www.w3.org/2001/XMLSchema" xmlns:xs="http://www.w3.org/2001/XMLSchema" xmlns:p="http://schemas.microsoft.com/office/2006/metadata/properties" xmlns:ns2="b8a1a60b-4222-41a3-ad01-0aa14ddead74" targetNamespace="http://schemas.microsoft.com/office/2006/metadata/properties" ma:root="true" ma:fieldsID="0d61791adf3548b5bb3feccbdee8d49f" ns2:_="">
    <xsd:import namespace="b8a1a60b-4222-41a3-ad01-0aa14ddead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1a60b-4222-41a3-ad01-0aa14ddead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C0BC7F-A0D6-47D2-A96E-6540177D9382}"/>
</file>

<file path=customXml/itemProps2.xml><?xml version="1.0" encoding="utf-8"?>
<ds:datastoreItem xmlns:ds="http://schemas.openxmlformats.org/officeDocument/2006/customXml" ds:itemID="{0A03A80C-9FFB-41EC-B3AC-DD295071F4F1}"/>
</file>

<file path=customXml/itemProps3.xml><?xml version="1.0" encoding="utf-8"?>
<ds:datastoreItem xmlns:ds="http://schemas.openxmlformats.org/officeDocument/2006/customXml" ds:itemID="{9B7B622D-3A9A-4623-BC73-3863146622E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197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Andriani Marka</dc:creator>
  <cp:lastModifiedBy>Andriani Marka</cp:lastModifiedBy>
  <cp:revision>3</cp:revision>
  <dcterms:created xsi:type="dcterms:W3CDTF">2021-09-09T13:52:03Z</dcterms:created>
  <dcterms:modified xsi:type="dcterms:W3CDTF">2021-09-09T15:06:44Z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0x010100E1E906D854601944BCBD588A32A1008F</vt:lpwstr>
  </property>
</Properties>
</file>