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05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8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02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2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56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12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74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9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24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17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F3CC9-189B-4DB2-B2E4-7328E0009DFD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B0265-6D64-4244-8B28-C44603611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5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14281C-1AE6-485F-A138-BBEBBEAAC6F1}"/>
              </a:ext>
            </a:extLst>
          </p:cNvPr>
          <p:cNvSpPr txBox="1"/>
          <p:nvPr/>
        </p:nvSpPr>
        <p:spPr>
          <a:xfrm>
            <a:off x="220717" y="189186"/>
            <a:ext cx="635350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Sources of iron in the diet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B7C761-2E0E-4C6D-9F21-DD4DB3522BE7}"/>
              </a:ext>
            </a:extLst>
          </p:cNvPr>
          <p:cNvSpPr txBox="1"/>
          <p:nvPr/>
        </p:nvSpPr>
        <p:spPr>
          <a:xfrm>
            <a:off x="110356" y="788276"/>
            <a:ext cx="6353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Why is iron an important part of our diet?</a:t>
            </a:r>
          </a:p>
          <a:p>
            <a:pPr algn="just"/>
            <a:r>
              <a:rPr lang="en-GB" dirty="0"/>
              <a:t>Iron is important for the red cells in our blood that carry the </a:t>
            </a:r>
            <a:r>
              <a:rPr lang="en-GB" b="1" dirty="0"/>
              <a:t>oxygen around the body</a:t>
            </a:r>
            <a:r>
              <a:rPr lang="en-GB" dirty="0"/>
              <a:t>. Iron deficiency is the most common nutrient deficiency in the world; it can make people feel </a:t>
            </a:r>
            <a:r>
              <a:rPr lang="en-GB" b="1" dirty="0"/>
              <a:t>tired</a:t>
            </a:r>
            <a:r>
              <a:rPr lang="en-GB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0C8F1E-D8B4-4099-B0C1-33581409BEA1}"/>
              </a:ext>
            </a:extLst>
          </p:cNvPr>
          <p:cNvSpPr txBox="1"/>
          <p:nvPr/>
        </p:nvSpPr>
        <p:spPr>
          <a:xfrm>
            <a:off x="126121" y="2065277"/>
            <a:ext cx="6463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What are the main types of sources of iron in our diet?</a:t>
            </a:r>
          </a:p>
          <a:p>
            <a:pPr algn="just"/>
            <a:r>
              <a:rPr lang="en-GB" dirty="0"/>
              <a:t>Most people know that a good source of iron is </a:t>
            </a:r>
            <a:r>
              <a:rPr lang="en-GB" b="1" dirty="0"/>
              <a:t>red meat</a:t>
            </a:r>
            <a:r>
              <a:rPr lang="en-GB" dirty="0"/>
              <a:t>. However, nowadays, more than ever, we are becoming more aware of how high consumption of red meat/ processed red meat can have a detrimental effect on our health (e.g. high cholesterol, heart disease, type 2 diabetes, bowel cancer, etc) and the environment (e.g. deforestation).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The options listed below are </a:t>
            </a:r>
            <a:r>
              <a:rPr lang="en-GB" b="1" dirty="0"/>
              <a:t>plant-based</a:t>
            </a:r>
            <a:r>
              <a:rPr lang="en-GB" dirty="0"/>
              <a:t> in order to help you get the iron you need in a much healthier way.</a:t>
            </a:r>
          </a:p>
        </p:txBody>
      </p:sp>
      <p:pic>
        <p:nvPicPr>
          <p:cNvPr id="1026" name="Picture 2" descr="Cinnamon-Scented Chickpea and Lentil Soup">
            <a:extLst>
              <a:ext uri="{FF2B5EF4-FFF2-40B4-BE49-F238E27FC236}">
                <a16:creationId xmlns:a16="http://schemas.microsoft.com/office/drawing/2014/main" id="{A00A8744-B59B-4E7C-9D5E-F0DF6E64F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673" y="5412480"/>
            <a:ext cx="1781504" cy="267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6F2A3D-2BF1-496F-B1B6-4CD575F41AB1}"/>
              </a:ext>
            </a:extLst>
          </p:cNvPr>
          <p:cNvSpPr txBox="1"/>
          <p:nvPr/>
        </p:nvSpPr>
        <p:spPr>
          <a:xfrm>
            <a:off x="78823" y="4966138"/>
            <a:ext cx="5297214" cy="521681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Chickpeas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Lentils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Kidney beans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Soya beans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Tofu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Chia/hemp/pumpkin seeds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</a:pPr>
            <a:endParaRPr lang="en-GB" dirty="0"/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Kale, cabbage, broccoli 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Cashew nuts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Dried fruits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Quinoa 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Fortified cereals (beware of sugar!)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309C8B38-3163-42AC-B009-E0B6AA70E7CE}"/>
              </a:ext>
            </a:extLst>
          </p:cNvPr>
          <p:cNvSpPr/>
          <p:nvPr/>
        </p:nvSpPr>
        <p:spPr>
          <a:xfrm>
            <a:off x="543910" y="7905132"/>
            <a:ext cx="2885090" cy="2159876"/>
          </a:xfrm>
          <a:prstGeom prst="cloudCallout">
            <a:avLst>
              <a:gd name="adj1" fmla="val -55259"/>
              <a:gd name="adj2" fmla="val 69069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382678-5351-4670-8093-F2D716E0F490}"/>
              </a:ext>
            </a:extLst>
          </p:cNvPr>
          <p:cNvSpPr txBox="1"/>
          <p:nvPr/>
        </p:nvSpPr>
        <p:spPr>
          <a:xfrm>
            <a:off x="772499" y="8246406"/>
            <a:ext cx="23332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Top Tip 1 !!</a:t>
            </a:r>
          </a:p>
          <a:p>
            <a:pPr algn="ctr"/>
            <a:r>
              <a:rPr lang="en-GB" dirty="0"/>
              <a:t>Combine the above with foods high in </a:t>
            </a:r>
            <a:r>
              <a:rPr lang="en-GB" b="1" dirty="0"/>
              <a:t>Vitamin C* </a:t>
            </a:r>
            <a:r>
              <a:rPr lang="en-GB" dirty="0"/>
              <a:t>to help iron absorption</a:t>
            </a:r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CA585B34-0402-442D-A699-7432D7FDF9F5}"/>
              </a:ext>
            </a:extLst>
          </p:cNvPr>
          <p:cNvSpPr/>
          <p:nvPr/>
        </p:nvSpPr>
        <p:spPr>
          <a:xfrm>
            <a:off x="3464466" y="8643796"/>
            <a:ext cx="2885090" cy="2159876"/>
          </a:xfrm>
          <a:prstGeom prst="cloudCallout">
            <a:avLst>
              <a:gd name="adj1" fmla="val 45834"/>
              <a:gd name="adj2" fmla="val 71259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C5184A-BE5E-4810-B488-176CEAF1F7A7}"/>
              </a:ext>
            </a:extLst>
          </p:cNvPr>
          <p:cNvSpPr txBox="1"/>
          <p:nvPr/>
        </p:nvSpPr>
        <p:spPr>
          <a:xfrm>
            <a:off x="3641824" y="8851802"/>
            <a:ext cx="2396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Top Tip 2 !!</a:t>
            </a:r>
          </a:p>
          <a:p>
            <a:pPr algn="ctr"/>
            <a:r>
              <a:rPr lang="en-GB" dirty="0"/>
              <a:t>Tea, coffee &amp; cow’s milk can block iron absorption so avoid drinking those with your meals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00FC6C-2BDE-4D86-A235-9CB802E50914}"/>
              </a:ext>
            </a:extLst>
          </p:cNvPr>
          <p:cNvSpPr txBox="1"/>
          <p:nvPr/>
        </p:nvSpPr>
        <p:spPr>
          <a:xfrm>
            <a:off x="236483" y="10929800"/>
            <a:ext cx="3846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*foods high in Vit C: peppers, broccoli, cabbage, kiwi, strawberries, oranges, </a:t>
            </a:r>
            <a:r>
              <a:rPr lang="en-GB" dirty="0" err="1"/>
              <a:t>brussel</a:t>
            </a:r>
            <a:r>
              <a:rPr lang="en-GB" dirty="0"/>
              <a:t> sprouts, grapefruit, pineapple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C102094E-D938-4296-982E-0FE87F93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5910" y="11720752"/>
            <a:ext cx="2955966" cy="649111"/>
          </a:xfrm>
        </p:spPr>
        <p:txBody>
          <a:bodyPr/>
          <a:lstStyle/>
          <a:p>
            <a:pPr algn="r"/>
            <a:r>
              <a:rPr lang="en-US" b="1" i="1" dirty="0">
                <a:solidFill>
                  <a:srgbClr val="C00000"/>
                </a:solidFill>
              </a:rPr>
              <a:t>Developed by Dr A. Marka, MRCGP, Dip BSLM/IBLM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0BB9F8-B3FE-47F7-A6EC-2E3E93C2CA13}"/>
              </a:ext>
            </a:extLst>
          </p:cNvPr>
          <p:cNvSpPr txBox="1"/>
          <p:nvPr/>
        </p:nvSpPr>
        <p:spPr>
          <a:xfrm>
            <a:off x="5675274" y="7989184"/>
            <a:ext cx="1177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>
                    <a:lumMod val="75000"/>
                  </a:schemeClr>
                </a:solidFill>
              </a:rPr>
              <a:t>Image by </a:t>
            </a:r>
            <a:r>
              <a:rPr lang="en-GB" sz="800" dirty="0" err="1">
                <a:solidFill>
                  <a:schemeClr val="bg1">
                    <a:lumMod val="75000"/>
                  </a:schemeClr>
                </a:solidFill>
              </a:rPr>
              <a:t>Migle</a:t>
            </a:r>
            <a:r>
              <a:rPr lang="en-GB" sz="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sz="800" dirty="0" err="1">
                <a:solidFill>
                  <a:schemeClr val="bg1">
                    <a:lumMod val="75000"/>
                  </a:schemeClr>
                </a:solidFill>
              </a:rPr>
              <a:t>Seikyte</a:t>
            </a:r>
            <a:endParaRPr lang="en-GB" sz="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706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906D854601944BCBD588A32A1008F" ma:contentTypeVersion="4" ma:contentTypeDescription="Create a new document." ma:contentTypeScope="" ma:versionID="b544fc322537d2317af6aed5ab29135e">
  <xsd:schema xmlns:xsd="http://www.w3.org/2001/XMLSchema" xmlns:xs="http://www.w3.org/2001/XMLSchema" xmlns:p="http://schemas.microsoft.com/office/2006/metadata/properties" xmlns:ns2="b8a1a60b-4222-41a3-ad01-0aa14ddead74" targetNamespace="http://schemas.microsoft.com/office/2006/metadata/properties" ma:root="true" ma:fieldsID="0d61791adf3548b5bb3feccbdee8d49f" ns2:_="">
    <xsd:import namespace="b8a1a60b-4222-41a3-ad01-0aa14ddead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1a60b-4222-41a3-ad01-0aa14ddead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7BC147-2D76-4B4B-9656-C575046B1F3F}"/>
</file>

<file path=customXml/itemProps2.xml><?xml version="1.0" encoding="utf-8"?>
<ds:datastoreItem xmlns:ds="http://schemas.openxmlformats.org/officeDocument/2006/customXml" ds:itemID="{1F0842D9-7A12-4E3A-AC50-B0A6BE7ECB7E}"/>
</file>

<file path=customXml/itemProps3.xml><?xml version="1.0" encoding="utf-8"?>
<ds:datastoreItem xmlns:ds="http://schemas.openxmlformats.org/officeDocument/2006/customXml" ds:itemID="{1E0B0138-8DAF-4ED1-897A-53721A8905B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274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Andriani Marka</dc:creator>
  <cp:lastModifiedBy>Andriani Marka</cp:lastModifiedBy>
  <cp:revision>2</cp:revision>
  <dcterms:created xsi:type="dcterms:W3CDTF">2021-09-09T15:08:42Z</dcterms:created>
  <dcterms:modified xsi:type="dcterms:W3CDTF">2021-09-09T17:27:54Z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0x010100E1E906D854601944BCBD588A32A1008F</vt:lpwstr>
  </property>
</Properties>
</file>